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52"/>
  </p:normalViewPr>
  <p:slideViewPr>
    <p:cSldViewPr snapToGrid="0" snapToObjects="1">
      <p:cViewPr>
        <p:scale>
          <a:sx n="82" d="100"/>
          <a:sy n="82" d="100"/>
        </p:scale>
        <p:origin x="116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AFECDE-2534-9F4F-8632-1443A03D1D9C}" type="datetimeFigureOut">
              <a:rPr lang="en-US" smtClean="0"/>
              <a:t>6/6/20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BE8E2-75AB-104E-999F-CF3824D64C1B}" type="slidenum">
              <a:rPr lang="en-US" smtClean="0"/>
              <a:t>‹#›</a:t>
            </a:fld>
            <a:endParaRPr lang="en-US"/>
          </a:p>
        </p:txBody>
      </p:sp>
    </p:spTree>
    <p:extLst>
      <p:ext uri="{BB962C8B-B14F-4D97-AF65-F5344CB8AC3E}">
        <p14:creationId xmlns:p14="http://schemas.microsoft.com/office/powerpoint/2010/main" val="3636081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4CEF-D027-854F-BC2A-063DD39272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D412E2-EC6E-B845-85EE-52FEA5CE1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6EF1C8-43F2-F249-8F1D-C23EDE35FD09}"/>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5" name="Footer Placeholder 4">
            <a:extLst>
              <a:ext uri="{FF2B5EF4-FFF2-40B4-BE49-F238E27FC236}">
                <a16:creationId xmlns:a16="http://schemas.microsoft.com/office/drawing/2014/main" id="{064F6A6B-185E-B84B-816B-56934AD92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1F8C1-A663-434B-9FF8-14D37315448E}"/>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2030126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3203-54CC-9D4B-89F3-4D1DE9AA2D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E64FEB-35E2-884D-9533-047BB8576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58F8D7-016D-F34A-8675-809CF13C6EBB}"/>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5" name="Footer Placeholder 4">
            <a:extLst>
              <a:ext uri="{FF2B5EF4-FFF2-40B4-BE49-F238E27FC236}">
                <a16:creationId xmlns:a16="http://schemas.microsoft.com/office/drawing/2014/main" id="{2DDD3956-4601-CB42-AC13-51C4F0204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D50BF-81DB-4246-8EBF-85E3885832EA}"/>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752939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3672C9-F249-9F42-998B-C34DE0DDE9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DD9E70-EA08-A645-AC43-FA55F260F2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63EDDD-9BC8-B444-BB55-F306D7EC808A}"/>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5" name="Footer Placeholder 4">
            <a:extLst>
              <a:ext uri="{FF2B5EF4-FFF2-40B4-BE49-F238E27FC236}">
                <a16:creationId xmlns:a16="http://schemas.microsoft.com/office/drawing/2014/main" id="{E29268BA-3792-374B-BABD-B713A1D3D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B4509E-0E1F-F642-951F-5D35646239D7}"/>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171658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1EBB-11D3-F548-BDCC-9A2B06113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8898F-968D-A046-B5A0-6295D36B5A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0AF5E-82D7-6245-8DBC-7C3A4E529980}"/>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5" name="Footer Placeholder 4">
            <a:extLst>
              <a:ext uri="{FF2B5EF4-FFF2-40B4-BE49-F238E27FC236}">
                <a16:creationId xmlns:a16="http://schemas.microsoft.com/office/drawing/2014/main" id="{0C513061-7913-A945-AFA7-BA46DC234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7EA425-BA47-2C42-A048-87386FC82914}"/>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18291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37DE-D1F5-C249-85B0-71B532871F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AA92CF-FC13-D44B-AB34-EF90F43575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57EB4E-6E21-7144-ACD6-BDDAF0FF8372}"/>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5" name="Footer Placeholder 4">
            <a:extLst>
              <a:ext uri="{FF2B5EF4-FFF2-40B4-BE49-F238E27FC236}">
                <a16:creationId xmlns:a16="http://schemas.microsoft.com/office/drawing/2014/main" id="{68363278-793C-1C48-A5C6-B6A338F69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A21DD-7933-2747-ADD9-1EF41A977148}"/>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344521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2B9-1E23-6D4F-85D8-9F5D36DDDB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663F5-A101-464A-9E5D-CF3E3ADF0D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21BCB6-75F0-FE49-B661-F6949D6A0C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192C63-0E45-3642-B3A8-9C0A80E7061F}"/>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6" name="Footer Placeholder 5">
            <a:extLst>
              <a:ext uri="{FF2B5EF4-FFF2-40B4-BE49-F238E27FC236}">
                <a16:creationId xmlns:a16="http://schemas.microsoft.com/office/drawing/2014/main" id="{23B6DF06-727D-EF43-9982-05A406A13B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63881-253B-FF44-B5A8-147928D50443}"/>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2599198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22A2-17ED-2949-B681-EA60E1C75E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BA882F-6732-6044-BF09-2F5640C45E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6B7E06-8E3F-A949-BD08-6B2BB51B04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ACAB08-2D82-914B-9BA4-7BD8E383AE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1AA4A-B23B-E744-B4BF-A4A2C87D7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01CF5E-6501-FF4F-B712-E4A09393297C}"/>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8" name="Footer Placeholder 7">
            <a:extLst>
              <a:ext uri="{FF2B5EF4-FFF2-40B4-BE49-F238E27FC236}">
                <a16:creationId xmlns:a16="http://schemas.microsoft.com/office/drawing/2014/main" id="{79D2BF6E-0718-E44F-AFC7-EABAE8BC28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B679FE-71F5-2944-A88C-0DAC835F68E5}"/>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2086936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91B63-6404-7E46-92C6-37F4B6CE66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16B42E-29A2-244E-8A2D-3036C2861AEB}"/>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4" name="Footer Placeholder 3">
            <a:extLst>
              <a:ext uri="{FF2B5EF4-FFF2-40B4-BE49-F238E27FC236}">
                <a16:creationId xmlns:a16="http://schemas.microsoft.com/office/drawing/2014/main" id="{08AC8444-D8B7-BB46-B6A7-D0ECF2C6A6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AC812D-33C1-9D4D-A3D2-0DDC64198C20}"/>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2487110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0E11E0-894E-294A-B849-3734C1BF9CE1}"/>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3" name="Footer Placeholder 2">
            <a:extLst>
              <a:ext uri="{FF2B5EF4-FFF2-40B4-BE49-F238E27FC236}">
                <a16:creationId xmlns:a16="http://schemas.microsoft.com/office/drawing/2014/main" id="{D371F763-E731-EC4F-8396-5C92704055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D6084F-9E77-2742-A50C-7E32FDCF592F}"/>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762899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8A4F5-C8F1-6848-AA65-CF63550BE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73C019-8EAA-6F49-8459-54A9B6B3F3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C12C4F-9CA7-FD4F-82CA-4E532BA12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750253-263E-D64C-B9DA-EB0524E4B221}"/>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6" name="Footer Placeholder 5">
            <a:extLst>
              <a:ext uri="{FF2B5EF4-FFF2-40B4-BE49-F238E27FC236}">
                <a16:creationId xmlns:a16="http://schemas.microsoft.com/office/drawing/2014/main" id="{E052A78F-6147-1048-A56D-DCCFA183EE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BC315-1C34-8C48-8328-EA06FBBACA8E}"/>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161053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D804-8578-4E4B-A68F-78C947659C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53BBA6-98FD-964F-95E5-F270826DF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D64BA0-9994-C044-B235-0D1FB29CB2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5E8BFA-4DC5-6545-A852-86DFA3F7E021}"/>
              </a:ext>
            </a:extLst>
          </p:cNvPr>
          <p:cNvSpPr>
            <a:spLocks noGrp="1"/>
          </p:cNvSpPr>
          <p:nvPr>
            <p:ph type="dt" sz="half" idx="10"/>
          </p:nvPr>
        </p:nvSpPr>
        <p:spPr/>
        <p:txBody>
          <a:bodyPr/>
          <a:lstStyle/>
          <a:p>
            <a:fld id="{B95C3E41-86C5-FD49-99A4-9CD878F3C0DA}" type="datetimeFigureOut">
              <a:rPr lang="en-US" smtClean="0"/>
              <a:t>6/6/20</a:t>
            </a:fld>
            <a:endParaRPr lang="en-US"/>
          </a:p>
        </p:txBody>
      </p:sp>
      <p:sp>
        <p:nvSpPr>
          <p:cNvPr id="6" name="Footer Placeholder 5">
            <a:extLst>
              <a:ext uri="{FF2B5EF4-FFF2-40B4-BE49-F238E27FC236}">
                <a16:creationId xmlns:a16="http://schemas.microsoft.com/office/drawing/2014/main" id="{B7784736-4C20-9640-8E18-5E93EFE01D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4E0BC7-10F6-1448-8CBF-5F565389D4D4}"/>
              </a:ext>
            </a:extLst>
          </p:cNvPr>
          <p:cNvSpPr>
            <a:spLocks noGrp="1"/>
          </p:cNvSpPr>
          <p:nvPr>
            <p:ph type="sldNum" sz="quarter" idx="12"/>
          </p:nvPr>
        </p:nvSpPr>
        <p:spPr/>
        <p:txBody>
          <a:bodyPr/>
          <a:lstStyle/>
          <a:p>
            <a:fld id="{B1F4E424-5BA1-6A41-8633-BD18E9A44A22}" type="slidenum">
              <a:rPr lang="en-US" smtClean="0"/>
              <a:t>‹#›</a:t>
            </a:fld>
            <a:endParaRPr lang="en-US"/>
          </a:p>
        </p:txBody>
      </p:sp>
    </p:spTree>
    <p:extLst>
      <p:ext uri="{BB962C8B-B14F-4D97-AF65-F5344CB8AC3E}">
        <p14:creationId xmlns:p14="http://schemas.microsoft.com/office/powerpoint/2010/main" val="1261654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B2D588-4FBB-AB4F-9D74-B15D5996D6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CB2C7E-B59C-2A4A-9607-FBD6954AC3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7F269-5C78-9B48-8C76-575E146297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C3E41-86C5-FD49-99A4-9CD878F3C0DA}" type="datetimeFigureOut">
              <a:rPr lang="en-US" smtClean="0"/>
              <a:t>6/6/20</a:t>
            </a:fld>
            <a:endParaRPr lang="en-US"/>
          </a:p>
        </p:txBody>
      </p:sp>
      <p:sp>
        <p:nvSpPr>
          <p:cNvPr id="5" name="Footer Placeholder 4">
            <a:extLst>
              <a:ext uri="{FF2B5EF4-FFF2-40B4-BE49-F238E27FC236}">
                <a16:creationId xmlns:a16="http://schemas.microsoft.com/office/drawing/2014/main" id="{7AC8D5EF-74AE-984A-A36B-614114A049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E959A-9529-F345-9570-98BD2FFD2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F4E424-5BA1-6A41-8633-BD18E9A44A22}" type="slidenum">
              <a:rPr lang="en-US" smtClean="0"/>
              <a:t>‹#›</a:t>
            </a:fld>
            <a:endParaRPr lang="en-US"/>
          </a:p>
        </p:txBody>
      </p:sp>
    </p:spTree>
    <p:extLst>
      <p:ext uri="{BB962C8B-B14F-4D97-AF65-F5344CB8AC3E}">
        <p14:creationId xmlns:p14="http://schemas.microsoft.com/office/powerpoint/2010/main" val="1938223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instructables.com/id/Air-Powered-Soft-Robotic-Grippe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2732A-3BE1-F74A-BB26-DB1C1BEE9984}"/>
              </a:ext>
            </a:extLst>
          </p:cNvPr>
          <p:cNvSpPr>
            <a:spLocks noGrp="1"/>
          </p:cNvSpPr>
          <p:nvPr>
            <p:ph type="ctrTitle"/>
          </p:nvPr>
        </p:nvSpPr>
        <p:spPr>
          <a:xfrm>
            <a:off x="1524000" y="1122362"/>
            <a:ext cx="9144000" cy="2840037"/>
          </a:xfrm>
        </p:spPr>
        <p:txBody>
          <a:bodyPr>
            <a:normAutofit/>
          </a:bodyPr>
          <a:lstStyle/>
          <a:p>
            <a:r>
              <a:rPr lang="en-US" sz="5800"/>
              <a:t>Finger/Gripper Attachments</a:t>
            </a:r>
            <a:br>
              <a:rPr lang="en-US" sz="5800"/>
            </a:br>
            <a:r>
              <a:rPr lang="en-US" sz="5800"/>
              <a:t>(06/05/2020</a:t>
            </a:r>
          </a:p>
        </p:txBody>
      </p:sp>
      <p:sp>
        <p:nvSpPr>
          <p:cNvPr id="3" name="Subtitle 2">
            <a:extLst>
              <a:ext uri="{FF2B5EF4-FFF2-40B4-BE49-F238E27FC236}">
                <a16:creationId xmlns:a16="http://schemas.microsoft.com/office/drawing/2014/main" id="{75F38753-C530-6B48-A534-A22878762DDB}"/>
              </a:ext>
            </a:extLst>
          </p:cNvPr>
          <p:cNvSpPr>
            <a:spLocks noGrp="1"/>
          </p:cNvSpPr>
          <p:nvPr>
            <p:ph type="subTitle" idx="1"/>
          </p:nvPr>
        </p:nvSpPr>
        <p:spPr>
          <a:xfrm>
            <a:off x="1524000" y="4256436"/>
            <a:ext cx="9144000" cy="1600818"/>
          </a:xfrm>
        </p:spPr>
        <p:txBody>
          <a:bodyPr>
            <a:normAutofit/>
          </a:bodyPr>
          <a:lstStyle/>
          <a:p>
            <a:r>
              <a:rPr lang="en-US">
                <a:solidFill>
                  <a:schemeClr val="accent1">
                    <a:lumMod val="60000"/>
                    <a:lumOff val="40000"/>
                  </a:schemeClr>
                </a:solidFill>
              </a:rPr>
              <a:t>Raghav Agarwal</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06724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FA710-7844-B24B-8421-85AD8E5A5738}"/>
              </a:ext>
            </a:extLst>
          </p:cNvPr>
          <p:cNvSpPr>
            <a:spLocks noGrp="1"/>
          </p:cNvSpPr>
          <p:nvPr>
            <p:ph type="title"/>
          </p:nvPr>
        </p:nvSpPr>
        <p:spPr>
          <a:xfrm>
            <a:off x="838200" y="631825"/>
            <a:ext cx="10515600" cy="1325563"/>
          </a:xfrm>
        </p:spPr>
        <p:txBody>
          <a:bodyPr>
            <a:normAutofit/>
          </a:bodyPr>
          <a:lstStyle/>
          <a:p>
            <a:r>
              <a:rPr lang="en-US" dirty="0">
                <a:solidFill>
                  <a:schemeClr val="bg1"/>
                </a:solidFill>
              </a:rPr>
              <a:t>Disadvantages of using finger like gripper</a:t>
            </a:r>
          </a:p>
        </p:txBody>
      </p:sp>
      <p:cxnSp>
        <p:nvCxnSpPr>
          <p:cNvPr id="13"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7C6A481-5FFE-4944-ABFB-B3A6D92CCB96}"/>
              </a:ext>
            </a:extLst>
          </p:cNvPr>
          <p:cNvSpPr>
            <a:spLocks noGrp="1"/>
          </p:cNvSpPr>
          <p:nvPr>
            <p:ph idx="1"/>
          </p:nvPr>
        </p:nvSpPr>
        <p:spPr>
          <a:xfrm>
            <a:off x="838200" y="2269173"/>
            <a:ext cx="10515600" cy="2631431"/>
          </a:xfrm>
        </p:spPr>
        <p:txBody>
          <a:bodyPr>
            <a:normAutofit/>
          </a:bodyPr>
          <a:lstStyle/>
          <a:p>
            <a:r>
              <a:rPr lang="en-US" sz="2400" dirty="0">
                <a:solidFill>
                  <a:schemeClr val="bg1"/>
                </a:solidFill>
              </a:rPr>
              <a:t>This approach introduces hardware and software complexities.</a:t>
            </a:r>
          </a:p>
          <a:p>
            <a:r>
              <a:rPr lang="en-US" sz="2400" dirty="0">
                <a:solidFill>
                  <a:schemeClr val="bg1"/>
                </a:solidFill>
              </a:rPr>
              <a:t>These include large numbers of controllable joints.</a:t>
            </a:r>
          </a:p>
          <a:p>
            <a:r>
              <a:rPr lang="en-US" sz="2400" dirty="0">
                <a:solidFill>
                  <a:schemeClr val="bg1"/>
                </a:solidFill>
              </a:rPr>
              <a:t>The need for force sensing if objects are to be handled securely without crushing them.</a:t>
            </a:r>
          </a:p>
          <a:p>
            <a:r>
              <a:rPr lang="en-US" sz="2400" dirty="0">
                <a:solidFill>
                  <a:schemeClr val="bg1"/>
                </a:solidFill>
              </a:rPr>
              <a:t>A computational overhead to decide how much stress each finger should apply and where.</a:t>
            </a:r>
          </a:p>
        </p:txBody>
      </p:sp>
    </p:spTree>
    <p:extLst>
      <p:ext uri="{BB962C8B-B14F-4D97-AF65-F5344CB8AC3E}">
        <p14:creationId xmlns:p14="http://schemas.microsoft.com/office/powerpoint/2010/main" val="650651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276504-0188-8E46-A254-5915E535CEF8}"/>
              </a:ext>
            </a:extLst>
          </p:cNvPr>
          <p:cNvSpPr>
            <a:spLocks noGrp="1"/>
          </p:cNvSpPr>
          <p:nvPr>
            <p:ph type="title"/>
          </p:nvPr>
        </p:nvSpPr>
        <p:spPr>
          <a:xfrm>
            <a:off x="833002" y="448253"/>
            <a:ext cx="10520702" cy="1325563"/>
          </a:xfrm>
        </p:spPr>
        <p:txBody>
          <a:bodyPr>
            <a:normAutofit/>
          </a:bodyPr>
          <a:lstStyle/>
          <a:p>
            <a:r>
              <a:rPr lang="en-US"/>
              <a:t>Solution - Particle Jamming</a:t>
            </a:r>
          </a:p>
        </p:txBody>
      </p:sp>
      <p:sp>
        <p:nvSpPr>
          <p:cNvPr id="3" name="Content Placeholder 2">
            <a:extLst>
              <a:ext uri="{FF2B5EF4-FFF2-40B4-BE49-F238E27FC236}">
                <a16:creationId xmlns:a16="http://schemas.microsoft.com/office/drawing/2014/main" id="{09CCF6AA-11E8-0646-B919-03EE48516FEA}"/>
              </a:ext>
            </a:extLst>
          </p:cNvPr>
          <p:cNvSpPr>
            <a:spLocks noGrp="1"/>
          </p:cNvSpPr>
          <p:nvPr>
            <p:ph idx="1"/>
          </p:nvPr>
        </p:nvSpPr>
        <p:spPr>
          <a:xfrm>
            <a:off x="838200" y="2191807"/>
            <a:ext cx="4936067" cy="3985155"/>
          </a:xfrm>
        </p:spPr>
        <p:txBody>
          <a:bodyPr>
            <a:normAutofit/>
          </a:bodyPr>
          <a:lstStyle/>
          <a:p>
            <a:r>
              <a:rPr lang="en-US" sz="2000"/>
              <a:t>Individual fingers are replaced by a single mass of granular material that, when pressed onto a target object, flows around it and conforms to its shape. Upon application of a vacuum the granular material contracts and hardens quickly to pinch and hold the object without requiring sensory feedback. </a:t>
            </a:r>
          </a:p>
          <a:p>
            <a:r>
              <a:rPr lang="en-US" sz="2000"/>
              <a:t>This passive process reduces the number of elements to be controlled and therefore can have advantages in terms of reliability, cost, and gripping speed. </a:t>
            </a:r>
          </a:p>
          <a:p>
            <a:endParaRPr lang="en-US" sz="2000"/>
          </a:p>
          <a:p>
            <a:endParaRPr lang="en-US" sz="2000"/>
          </a:p>
        </p:txBody>
      </p:sp>
      <p:pic>
        <p:nvPicPr>
          <p:cNvPr id="5" name="Picture 4" descr="A screenshot of a video game&#10;&#10;Description automatically generated">
            <a:extLst>
              <a:ext uri="{FF2B5EF4-FFF2-40B4-BE49-F238E27FC236}">
                <a16:creationId xmlns:a16="http://schemas.microsoft.com/office/drawing/2014/main" id="{3F047734-E1CB-3A42-9ACB-23D3299293FC}"/>
              </a:ext>
            </a:extLst>
          </p:cNvPr>
          <p:cNvPicPr>
            <a:picLocks noChangeAspect="1"/>
          </p:cNvPicPr>
          <p:nvPr/>
        </p:nvPicPr>
        <p:blipFill>
          <a:blip r:embed="rId2"/>
          <a:stretch>
            <a:fillRect/>
          </a:stretch>
        </p:blipFill>
        <p:spPr>
          <a:xfrm>
            <a:off x="5862002" y="1988231"/>
            <a:ext cx="6329998" cy="4655354"/>
          </a:xfrm>
          <a:prstGeom prst="rect">
            <a:avLst/>
          </a:prstGeom>
        </p:spPr>
      </p:pic>
    </p:spTree>
    <p:extLst>
      <p:ext uri="{BB962C8B-B14F-4D97-AF65-F5344CB8AC3E}">
        <p14:creationId xmlns:p14="http://schemas.microsoft.com/office/powerpoint/2010/main" val="396105715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C3BB28-7B6C-B542-A679-BA07D0AD98F3}"/>
              </a:ext>
            </a:extLst>
          </p:cNvPr>
          <p:cNvSpPr>
            <a:spLocks noGrp="1"/>
          </p:cNvSpPr>
          <p:nvPr>
            <p:ph type="title"/>
          </p:nvPr>
        </p:nvSpPr>
        <p:spPr>
          <a:xfrm>
            <a:off x="833002" y="448253"/>
            <a:ext cx="10520702" cy="1325563"/>
          </a:xfrm>
        </p:spPr>
        <p:txBody>
          <a:bodyPr>
            <a:normAutofit/>
          </a:bodyPr>
          <a:lstStyle/>
          <a:p>
            <a:r>
              <a:rPr lang="en-US"/>
              <a:t>Soft Robotic Gripper</a:t>
            </a:r>
          </a:p>
        </p:txBody>
      </p:sp>
      <p:sp>
        <p:nvSpPr>
          <p:cNvPr id="3" name="Content Placeholder 2">
            <a:extLst>
              <a:ext uri="{FF2B5EF4-FFF2-40B4-BE49-F238E27FC236}">
                <a16:creationId xmlns:a16="http://schemas.microsoft.com/office/drawing/2014/main" id="{B1992BE4-9E0D-1048-9B18-B2A9ACF0C783}"/>
              </a:ext>
            </a:extLst>
          </p:cNvPr>
          <p:cNvSpPr>
            <a:spLocks noGrp="1"/>
          </p:cNvSpPr>
          <p:nvPr>
            <p:ph idx="1"/>
          </p:nvPr>
        </p:nvSpPr>
        <p:spPr>
          <a:xfrm>
            <a:off x="838200" y="2191807"/>
            <a:ext cx="4936067" cy="3985155"/>
          </a:xfrm>
        </p:spPr>
        <p:txBody>
          <a:bodyPr>
            <a:normAutofit/>
          </a:bodyPr>
          <a:lstStyle/>
          <a:p>
            <a:r>
              <a:rPr lang="en-US" sz="2000" dirty="0"/>
              <a:t>This flexible gripper has a soft pneumatic finger, which can adaptively cover the target object without pre-adjusting according to the precise size and shape of the object, and free from the production requirements of the traditional production line</a:t>
            </a:r>
          </a:p>
          <a:p>
            <a:r>
              <a:rPr lang="en-US" sz="2000" dirty="0"/>
              <a:t>The finger part of the jaw is made of flexible material, the grasping action is similar to the finger of the person, and it is flexible and can automatically wrap the product, thereby avoiding physical damage to the product.</a:t>
            </a:r>
          </a:p>
          <a:p>
            <a:endParaRPr lang="en-US" sz="2000" dirty="0"/>
          </a:p>
          <a:p>
            <a:endParaRPr lang="en-US" sz="2000" dirty="0"/>
          </a:p>
        </p:txBody>
      </p:sp>
      <p:pic>
        <p:nvPicPr>
          <p:cNvPr id="5" name="Picture 4" descr="A picture containing table, small, sitting, man&#10;&#10;Description automatically generated">
            <a:extLst>
              <a:ext uri="{FF2B5EF4-FFF2-40B4-BE49-F238E27FC236}">
                <a16:creationId xmlns:a16="http://schemas.microsoft.com/office/drawing/2014/main" id="{93217492-7DCE-AF42-BC9E-C1D92FF7EAF2}"/>
              </a:ext>
            </a:extLst>
          </p:cNvPr>
          <p:cNvPicPr>
            <a:picLocks noChangeAspect="1"/>
          </p:cNvPicPr>
          <p:nvPr/>
        </p:nvPicPr>
        <p:blipFill>
          <a:blip r:embed="rId2"/>
          <a:stretch>
            <a:fillRect/>
          </a:stretch>
        </p:blipFill>
        <p:spPr>
          <a:xfrm>
            <a:off x="6826206" y="2191807"/>
            <a:ext cx="4119025" cy="3985156"/>
          </a:xfrm>
          <a:prstGeom prst="rect">
            <a:avLst/>
          </a:prstGeom>
        </p:spPr>
      </p:pic>
    </p:spTree>
    <p:extLst>
      <p:ext uri="{BB962C8B-B14F-4D97-AF65-F5344CB8AC3E}">
        <p14:creationId xmlns:p14="http://schemas.microsoft.com/office/powerpoint/2010/main" val="60675083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F25F-5EA5-DF48-B83A-8C3E0BE0D68C}"/>
              </a:ext>
            </a:extLst>
          </p:cNvPr>
          <p:cNvSpPr>
            <a:spLocks noGrp="1"/>
          </p:cNvSpPr>
          <p:nvPr>
            <p:ph type="title"/>
          </p:nvPr>
        </p:nvSpPr>
        <p:spPr>
          <a:xfrm>
            <a:off x="838200" y="1914525"/>
            <a:ext cx="10515600" cy="1325563"/>
          </a:xfrm>
        </p:spPr>
        <p:txBody>
          <a:bodyPr/>
          <a:lstStyle/>
          <a:p>
            <a:pPr algn="ctr"/>
            <a:r>
              <a:rPr lang="en-US" dirty="0"/>
              <a:t>Progress(06/06/2020)</a:t>
            </a:r>
          </a:p>
        </p:txBody>
      </p:sp>
    </p:spTree>
    <p:extLst>
      <p:ext uri="{BB962C8B-B14F-4D97-AF65-F5344CB8AC3E}">
        <p14:creationId xmlns:p14="http://schemas.microsoft.com/office/powerpoint/2010/main" val="1482099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AA78-915B-3244-8B04-D96052C52E83}"/>
              </a:ext>
            </a:extLst>
          </p:cNvPr>
          <p:cNvSpPr>
            <a:spLocks noGrp="1"/>
          </p:cNvSpPr>
          <p:nvPr>
            <p:ph type="title"/>
          </p:nvPr>
        </p:nvSpPr>
        <p:spPr>
          <a:xfrm>
            <a:off x="648930" y="629266"/>
            <a:ext cx="5121644" cy="1676603"/>
          </a:xfrm>
        </p:spPr>
        <p:txBody>
          <a:bodyPr>
            <a:normAutofit/>
          </a:bodyPr>
          <a:lstStyle/>
          <a:p>
            <a:r>
              <a:rPr lang="en-US" dirty="0"/>
              <a:t>Design 1 : Fingers with plates </a:t>
            </a:r>
          </a:p>
        </p:txBody>
      </p:sp>
      <p:sp>
        <p:nvSpPr>
          <p:cNvPr id="3" name="Content Placeholder 2">
            <a:extLst>
              <a:ext uri="{FF2B5EF4-FFF2-40B4-BE49-F238E27FC236}">
                <a16:creationId xmlns:a16="http://schemas.microsoft.com/office/drawing/2014/main" id="{21C4E543-EB07-1746-A20D-6AB8A9C8B792}"/>
              </a:ext>
            </a:extLst>
          </p:cNvPr>
          <p:cNvSpPr>
            <a:spLocks noGrp="1"/>
          </p:cNvSpPr>
          <p:nvPr>
            <p:ph idx="1"/>
          </p:nvPr>
        </p:nvSpPr>
        <p:spPr>
          <a:xfrm>
            <a:off x="648931" y="2438400"/>
            <a:ext cx="5121642" cy="3785419"/>
          </a:xfrm>
        </p:spPr>
        <p:txBody>
          <a:bodyPr>
            <a:normAutofit/>
          </a:bodyPr>
          <a:lstStyle/>
          <a:p>
            <a:r>
              <a:rPr lang="en-US" sz="2000"/>
              <a:t>The fingers have plates attached on the sides.</a:t>
            </a:r>
          </a:p>
          <a:p>
            <a:r>
              <a:rPr lang="en-US" sz="2000"/>
              <a:t>The fingers are pushed into the mesh until the plate engages with the end cap. </a:t>
            </a:r>
          </a:p>
          <a:p>
            <a:r>
              <a:rPr lang="en-US" sz="2000"/>
              <a:t>These plates exetring surface normal force on the end caps, will constraint the cage when its being rotated during the cleaning cycle</a:t>
            </a:r>
          </a:p>
        </p:txBody>
      </p:sp>
      <p:sp>
        <p:nvSpPr>
          <p:cNvPr id="14" name="Rectangle 13">
            <a:extLst>
              <a:ext uri="{FF2B5EF4-FFF2-40B4-BE49-F238E27FC236}">
                <a16:creationId xmlns:a16="http://schemas.microsoft.com/office/drawing/2014/main" id="{293F5FFF-2AE2-424B-BE21-49AFFEF68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612" y="2"/>
            <a:ext cx="6101388"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 sitting, white, standing&#10;&#10;Description automatically generated">
            <a:extLst>
              <a:ext uri="{FF2B5EF4-FFF2-40B4-BE49-F238E27FC236}">
                <a16:creationId xmlns:a16="http://schemas.microsoft.com/office/drawing/2014/main" id="{A0321448-298B-BE4E-9112-1E17204DC033}"/>
              </a:ext>
            </a:extLst>
          </p:cNvPr>
          <p:cNvPicPr>
            <a:picLocks noChangeAspect="1"/>
          </p:cNvPicPr>
          <p:nvPr/>
        </p:nvPicPr>
        <p:blipFill rotWithShape="1">
          <a:blip r:embed="rId2"/>
          <a:srcRect l="12075" r="1334" b="2"/>
          <a:stretch/>
        </p:blipFill>
        <p:spPr>
          <a:xfrm rot="5400000">
            <a:off x="6347866" y="1013448"/>
            <a:ext cx="5577837" cy="4831104"/>
          </a:xfrm>
          <a:prstGeom prst="rect">
            <a:avLst/>
          </a:prstGeom>
          <a:effectLst/>
        </p:spPr>
      </p:pic>
    </p:spTree>
    <p:extLst>
      <p:ext uri="{BB962C8B-B14F-4D97-AF65-F5344CB8AC3E}">
        <p14:creationId xmlns:p14="http://schemas.microsoft.com/office/powerpoint/2010/main" val="334161540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6DE8-318A-404E-AD25-B341F405D2CD}"/>
              </a:ext>
            </a:extLst>
          </p:cNvPr>
          <p:cNvSpPr>
            <a:spLocks noGrp="1"/>
          </p:cNvSpPr>
          <p:nvPr>
            <p:ph type="title"/>
          </p:nvPr>
        </p:nvSpPr>
        <p:spPr>
          <a:xfrm>
            <a:off x="838200" y="365125"/>
            <a:ext cx="6254496" cy="1828800"/>
          </a:xfrm>
        </p:spPr>
        <p:txBody>
          <a:bodyPr>
            <a:normAutofit/>
          </a:bodyPr>
          <a:lstStyle/>
          <a:p>
            <a:r>
              <a:rPr lang="en-US" dirty="0"/>
              <a:t>Design 2: Finger with a Spring system</a:t>
            </a:r>
          </a:p>
        </p:txBody>
      </p:sp>
      <p:sp>
        <p:nvSpPr>
          <p:cNvPr id="15" name="Content Placeholder 14">
            <a:extLst>
              <a:ext uri="{FF2B5EF4-FFF2-40B4-BE49-F238E27FC236}">
                <a16:creationId xmlns:a16="http://schemas.microsoft.com/office/drawing/2014/main" id="{D5266131-75A6-41BC-8E60-11B4C68297DB}"/>
              </a:ext>
            </a:extLst>
          </p:cNvPr>
          <p:cNvSpPr>
            <a:spLocks noGrp="1"/>
          </p:cNvSpPr>
          <p:nvPr>
            <p:ph idx="1"/>
          </p:nvPr>
        </p:nvSpPr>
        <p:spPr>
          <a:xfrm>
            <a:off x="838200" y="2322576"/>
            <a:ext cx="6254496" cy="3858768"/>
          </a:xfrm>
        </p:spPr>
        <p:txBody>
          <a:bodyPr>
            <a:normAutofit/>
          </a:bodyPr>
          <a:lstStyle/>
          <a:p>
            <a:r>
              <a:rPr lang="en-US" sz="2400" dirty="0"/>
              <a:t>The fingers will be attached to a spring.</a:t>
            </a:r>
          </a:p>
          <a:p>
            <a:r>
              <a:rPr lang="en-US" sz="2400" dirty="0"/>
              <a:t>As the fingers are introduced in the meshes, the spring will remain in compressed state.</a:t>
            </a:r>
          </a:p>
          <a:p>
            <a:r>
              <a:rPr lang="en-US" sz="2400" dirty="0"/>
              <a:t>After the fingers have been introduced into the mesh, tension will be applied to the finger. </a:t>
            </a:r>
          </a:p>
          <a:p>
            <a:r>
              <a:rPr lang="en-US" sz="2400" dirty="0"/>
              <a:t>The flaps of the finger will open up and then these flap will engage with the end caps.</a:t>
            </a:r>
          </a:p>
          <a:p>
            <a:pPr marL="0" indent="0">
              <a:buNone/>
            </a:pPr>
            <a:endParaRPr lang="en-US" sz="2400" dirty="0"/>
          </a:p>
        </p:txBody>
      </p:sp>
      <p:pic>
        <p:nvPicPr>
          <p:cNvPr id="11" name="Content Placeholder 10" descr="A close up of a door&#10;&#10;Description automatically generated">
            <a:extLst>
              <a:ext uri="{FF2B5EF4-FFF2-40B4-BE49-F238E27FC236}">
                <a16:creationId xmlns:a16="http://schemas.microsoft.com/office/drawing/2014/main" id="{DC9A0775-E029-634C-892E-8D0DA97729C0}"/>
              </a:ext>
            </a:extLst>
          </p:cNvPr>
          <p:cNvPicPr>
            <a:picLocks noChangeAspect="1"/>
          </p:cNvPicPr>
          <p:nvPr/>
        </p:nvPicPr>
        <p:blipFill rotWithShape="1">
          <a:blip r:embed="rId2"/>
          <a:srcRect b="42"/>
          <a:stretch/>
        </p:blipFill>
        <p:spPr>
          <a:xfrm rot="5400000">
            <a:off x="6419849" y="1085850"/>
            <a:ext cx="6858000" cy="4686299"/>
          </a:xfrm>
          <a:prstGeom prst="rect">
            <a:avLst/>
          </a:prstGeom>
        </p:spPr>
      </p:pic>
    </p:spTree>
    <p:extLst>
      <p:ext uri="{BB962C8B-B14F-4D97-AF65-F5344CB8AC3E}">
        <p14:creationId xmlns:p14="http://schemas.microsoft.com/office/powerpoint/2010/main" val="194690797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62A0-35B5-2244-8BA4-A18D9FFC0C86}"/>
              </a:ext>
            </a:extLst>
          </p:cNvPr>
          <p:cNvSpPr>
            <a:spLocks noGrp="1"/>
          </p:cNvSpPr>
          <p:nvPr>
            <p:ph type="title"/>
          </p:nvPr>
        </p:nvSpPr>
        <p:spPr>
          <a:xfrm>
            <a:off x="838200" y="365125"/>
            <a:ext cx="6254496" cy="1828800"/>
          </a:xfrm>
        </p:spPr>
        <p:txBody>
          <a:bodyPr>
            <a:normAutofit/>
          </a:bodyPr>
          <a:lstStyle/>
          <a:p>
            <a:r>
              <a:rPr lang="en-US" dirty="0"/>
              <a:t>Design 3 : Fingers attached to a rod</a:t>
            </a:r>
          </a:p>
        </p:txBody>
      </p:sp>
      <p:sp>
        <p:nvSpPr>
          <p:cNvPr id="9" name="Content Placeholder 8">
            <a:extLst>
              <a:ext uri="{FF2B5EF4-FFF2-40B4-BE49-F238E27FC236}">
                <a16:creationId xmlns:a16="http://schemas.microsoft.com/office/drawing/2014/main" id="{1E0E9964-DB69-42D2-A62E-24D986DCF141}"/>
              </a:ext>
            </a:extLst>
          </p:cNvPr>
          <p:cNvSpPr>
            <a:spLocks noGrp="1"/>
          </p:cNvSpPr>
          <p:nvPr>
            <p:ph idx="1"/>
          </p:nvPr>
        </p:nvSpPr>
        <p:spPr>
          <a:xfrm>
            <a:off x="838200" y="2322576"/>
            <a:ext cx="6254496" cy="3858768"/>
          </a:xfrm>
        </p:spPr>
        <p:txBody>
          <a:bodyPr>
            <a:normAutofit/>
          </a:bodyPr>
          <a:lstStyle/>
          <a:p>
            <a:r>
              <a:rPr lang="en-US" sz="2400" dirty="0"/>
              <a:t>This design is similar to design idea 2.</a:t>
            </a:r>
          </a:p>
          <a:p>
            <a:r>
              <a:rPr lang="en-US" sz="2400" dirty="0"/>
              <a:t>In this design idea, the fingers are attached to a metallic rod mounted on a handle.</a:t>
            </a:r>
          </a:p>
          <a:p>
            <a:r>
              <a:rPr lang="en-US" sz="2400" dirty="0"/>
              <a:t>As the handle is moved, the rod will push the fingers inside the mesh.</a:t>
            </a:r>
          </a:p>
          <a:p>
            <a:endParaRPr lang="en-US" sz="2400" dirty="0"/>
          </a:p>
          <a:p>
            <a:pPr marL="0" indent="0">
              <a:buNone/>
            </a:pPr>
            <a:endParaRPr lang="en-US" sz="2400" dirty="0"/>
          </a:p>
        </p:txBody>
      </p:sp>
      <p:pic>
        <p:nvPicPr>
          <p:cNvPr id="5" name="Content Placeholder 4" descr="A picture containing sitting, table, standing, man&#10;&#10;Description automatically generated">
            <a:extLst>
              <a:ext uri="{FF2B5EF4-FFF2-40B4-BE49-F238E27FC236}">
                <a16:creationId xmlns:a16="http://schemas.microsoft.com/office/drawing/2014/main" id="{9B14E83F-7ED2-6C4A-8EDD-9BAE8DB29866}"/>
              </a:ext>
            </a:extLst>
          </p:cNvPr>
          <p:cNvPicPr>
            <a:picLocks noChangeAspect="1"/>
          </p:cNvPicPr>
          <p:nvPr/>
        </p:nvPicPr>
        <p:blipFill rotWithShape="1">
          <a:blip r:embed="rId2"/>
          <a:srcRect l="29605" t="-12354" r="-1" b="22148"/>
          <a:stretch/>
        </p:blipFill>
        <p:spPr>
          <a:xfrm rot="5400000">
            <a:off x="7458272" y="2124273"/>
            <a:ext cx="4827719" cy="4639733"/>
          </a:xfrm>
          <a:prstGeom prst="rect">
            <a:avLst/>
          </a:prstGeom>
        </p:spPr>
      </p:pic>
    </p:spTree>
    <p:extLst>
      <p:ext uri="{BB962C8B-B14F-4D97-AF65-F5344CB8AC3E}">
        <p14:creationId xmlns:p14="http://schemas.microsoft.com/office/powerpoint/2010/main" val="255075365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A35C961-DA4B-6E4C-AD6D-08DC074296BF}"/>
              </a:ext>
            </a:extLst>
          </p:cNvPr>
          <p:cNvSpPr>
            <a:spLocks noGrp="1"/>
          </p:cNvSpPr>
          <p:nvPr>
            <p:ph type="title"/>
          </p:nvPr>
        </p:nvSpPr>
        <p:spPr>
          <a:xfrm>
            <a:off x="833002" y="365125"/>
            <a:ext cx="10520702" cy="1325563"/>
          </a:xfrm>
        </p:spPr>
        <p:txBody>
          <a:bodyPr>
            <a:normAutofit/>
          </a:bodyPr>
          <a:lstStyle/>
          <a:p>
            <a:r>
              <a:rPr lang="en-US">
                <a:solidFill>
                  <a:srgbClr val="FFFFFF"/>
                </a:solidFill>
              </a:rPr>
              <a:t>Overview of this presentation:</a:t>
            </a:r>
          </a:p>
        </p:txBody>
      </p:sp>
      <p:sp>
        <p:nvSpPr>
          <p:cNvPr id="3" name="Content Placeholder 2">
            <a:extLst>
              <a:ext uri="{FF2B5EF4-FFF2-40B4-BE49-F238E27FC236}">
                <a16:creationId xmlns:a16="http://schemas.microsoft.com/office/drawing/2014/main" id="{F4CFE7BF-815C-C94A-B360-59E3E1C1EADF}"/>
              </a:ext>
            </a:extLst>
          </p:cNvPr>
          <p:cNvSpPr>
            <a:spLocks noGrp="1"/>
          </p:cNvSpPr>
          <p:nvPr>
            <p:ph idx="1"/>
          </p:nvPr>
        </p:nvSpPr>
        <p:spPr>
          <a:xfrm>
            <a:off x="838201" y="2022601"/>
            <a:ext cx="10515598" cy="4154361"/>
          </a:xfrm>
        </p:spPr>
        <p:txBody>
          <a:bodyPr>
            <a:normAutofit/>
          </a:bodyPr>
          <a:lstStyle/>
          <a:p>
            <a:r>
              <a:rPr lang="en-US" sz="2000" dirty="0">
                <a:solidFill>
                  <a:srgbClr val="FFFFFF"/>
                </a:solidFill>
              </a:rPr>
              <a:t>Dimensions of meshes of different cages manufactured by </a:t>
            </a:r>
            <a:r>
              <a:rPr lang="en-US" sz="2000" dirty="0" err="1">
                <a:solidFill>
                  <a:srgbClr val="FFFFFF"/>
                </a:solidFill>
              </a:rPr>
              <a:t>Hexcyl</a:t>
            </a:r>
            <a:r>
              <a:rPr lang="en-US" sz="2000" dirty="0">
                <a:solidFill>
                  <a:srgbClr val="FFFFFF"/>
                </a:solidFill>
              </a:rPr>
              <a:t> and </a:t>
            </a:r>
            <a:r>
              <a:rPr lang="en-US" sz="2000" dirty="0" err="1">
                <a:solidFill>
                  <a:srgbClr val="FFFFFF"/>
                </a:solidFill>
              </a:rPr>
              <a:t>Seapa</a:t>
            </a:r>
            <a:r>
              <a:rPr lang="en-US" sz="2000" dirty="0">
                <a:solidFill>
                  <a:srgbClr val="FFFFFF"/>
                </a:solidFill>
              </a:rPr>
              <a:t>.</a:t>
            </a:r>
          </a:p>
          <a:p>
            <a:endParaRPr lang="en-US" sz="2000" dirty="0">
              <a:solidFill>
                <a:srgbClr val="FFFFFF"/>
              </a:solidFill>
            </a:endParaRPr>
          </a:p>
          <a:p>
            <a:r>
              <a:rPr lang="en-US" sz="2000" dirty="0">
                <a:solidFill>
                  <a:srgbClr val="FFFFFF"/>
                </a:solidFill>
              </a:rPr>
              <a:t>Exploring potential gripping fingers/robots that can be used.</a:t>
            </a:r>
          </a:p>
        </p:txBody>
      </p:sp>
    </p:spTree>
    <p:extLst>
      <p:ext uri="{BB962C8B-B14F-4D97-AF65-F5344CB8AC3E}">
        <p14:creationId xmlns:p14="http://schemas.microsoft.com/office/powerpoint/2010/main" val="38057583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2CEE-A3BF-BE48-9753-75C8CBABCB7D}"/>
              </a:ext>
            </a:extLst>
          </p:cNvPr>
          <p:cNvSpPr>
            <a:spLocks noGrp="1"/>
          </p:cNvSpPr>
          <p:nvPr>
            <p:ph type="title"/>
          </p:nvPr>
        </p:nvSpPr>
        <p:spPr/>
        <p:txBody>
          <a:bodyPr/>
          <a:lstStyle/>
          <a:p>
            <a:r>
              <a:rPr lang="en-US" dirty="0" err="1"/>
              <a:t>Hexcyl</a:t>
            </a:r>
            <a:r>
              <a:rPr lang="en-US" dirty="0"/>
              <a:t> Cage Mesh Dimensions</a:t>
            </a:r>
          </a:p>
        </p:txBody>
      </p:sp>
      <p:pic>
        <p:nvPicPr>
          <p:cNvPr id="5" name="Content Placeholder 4" descr="A screenshot of a cell phone&#10;&#10;Description automatically generated">
            <a:extLst>
              <a:ext uri="{FF2B5EF4-FFF2-40B4-BE49-F238E27FC236}">
                <a16:creationId xmlns:a16="http://schemas.microsoft.com/office/drawing/2014/main" id="{7C0A99CF-CD37-294A-82AC-B13A5F587FD5}"/>
              </a:ext>
            </a:extLst>
          </p:cNvPr>
          <p:cNvPicPr>
            <a:picLocks noGrp="1" noChangeAspect="1"/>
          </p:cNvPicPr>
          <p:nvPr>
            <p:ph idx="1"/>
          </p:nvPr>
        </p:nvPicPr>
        <p:blipFill>
          <a:blip r:embed="rId2"/>
          <a:stretch>
            <a:fillRect/>
          </a:stretch>
        </p:blipFill>
        <p:spPr>
          <a:xfrm>
            <a:off x="838200" y="2922914"/>
            <a:ext cx="10515600" cy="2156759"/>
          </a:xfrm>
        </p:spPr>
      </p:pic>
    </p:spTree>
    <p:extLst>
      <p:ext uri="{BB962C8B-B14F-4D97-AF65-F5344CB8AC3E}">
        <p14:creationId xmlns:p14="http://schemas.microsoft.com/office/powerpoint/2010/main" val="343919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C3FE-D969-B346-9553-4653F35C533B}"/>
              </a:ext>
            </a:extLst>
          </p:cNvPr>
          <p:cNvSpPr>
            <a:spLocks noGrp="1"/>
          </p:cNvSpPr>
          <p:nvPr>
            <p:ph type="title"/>
          </p:nvPr>
        </p:nvSpPr>
        <p:spPr/>
        <p:txBody>
          <a:bodyPr/>
          <a:lstStyle/>
          <a:p>
            <a:r>
              <a:rPr lang="en-US" dirty="0" err="1"/>
              <a:t>Seapa</a:t>
            </a:r>
            <a:r>
              <a:rPr lang="en-US" dirty="0"/>
              <a:t> Cage Mesh Dimensions</a:t>
            </a:r>
          </a:p>
        </p:txBody>
      </p:sp>
      <p:graphicFrame>
        <p:nvGraphicFramePr>
          <p:cNvPr id="4" name="Content Placeholder 3">
            <a:extLst>
              <a:ext uri="{FF2B5EF4-FFF2-40B4-BE49-F238E27FC236}">
                <a16:creationId xmlns:a16="http://schemas.microsoft.com/office/drawing/2014/main" id="{90240708-897E-094B-9C9F-D8116857802C}"/>
              </a:ext>
            </a:extLst>
          </p:cNvPr>
          <p:cNvGraphicFramePr>
            <a:graphicFrameLocks noGrp="1"/>
          </p:cNvGraphicFramePr>
          <p:nvPr>
            <p:ph idx="1"/>
            <p:extLst>
              <p:ext uri="{D42A27DB-BD31-4B8C-83A1-F6EECF244321}">
                <p14:modId xmlns:p14="http://schemas.microsoft.com/office/powerpoint/2010/main" val="3643621655"/>
              </p:ext>
            </p:extLst>
          </p:nvPr>
        </p:nvGraphicFramePr>
        <p:xfrm>
          <a:off x="838200" y="1825625"/>
          <a:ext cx="10515600" cy="1112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019970552"/>
                    </a:ext>
                  </a:extLst>
                </a:gridCol>
                <a:gridCol w="5257800">
                  <a:extLst>
                    <a:ext uri="{9D8B030D-6E8A-4147-A177-3AD203B41FA5}">
                      <a16:colId xmlns:a16="http://schemas.microsoft.com/office/drawing/2014/main" val="129205599"/>
                    </a:ext>
                  </a:extLst>
                </a:gridCol>
              </a:tblGrid>
              <a:tr h="370840">
                <a:tc>
                  <a:txBody>
                    <a:bodyPr/>
                    <a:lstStyle/>
                    <a:p>
                      <a:pPr algn="ctr"/>
                      <a:r>
                        <a:rPr lang="en-US" dirty="0"/>
                        <a:t>Volume</a:t>
                      </a:r>
                    </a:p>
                  </a:txBody>
                  <a:tcPr/>
                </a:tc>
                <a:tc>
                  <a:txBody>
                    <a:bodyPr/>
                    <a:lstStyle/>
                    <a:p>
                      <a:pPr algn="ctr"/>
                      <a:r>
                        <a:rPr lang="en-US" dirty="0"/>
                        <a:t>Mesh Size</a:t>
                      </a:r>
                    </a:p>
                  </a:txBody>
                  <a:tcPr/>
                </a:tc>
                <a:extLst>
                  <a:ext uri="{0D108BD9-81ED-4DB2-BD59-A6C34878D82A}">
                    <a16:rowId xmlns:a16="http://schemas.microsoft.com/office/drawing/2014/main" val="472668299"/>
                  </a:ext>
                </a:extLst>
              </a:tr>
              <a:tr h="370840">
                <a:tc>
                  <a:txBody>
                    <a:bodyPr/>
                    <a:lstStyle/>
                    <a:p>
                      <a:pPr algn="ctr"/>
                      <a:r>
                        <a:rPr lang="en-US" dirty="0"/>
                        <a:t>15 L</a:t>
                      </a:r>
                    </a:p>
                  </a:txBody>
                  <a:tcPr/>
                </a:tc>
                <a:tc>
                  <a:txBody>
                    <a:bodyPr/>
                    <a:lstStyle/>
                    <a:p>
                      <a:pPr algn="ctr"/>
                      <a:r>
                        <a:rPr lang="en-US" dirty="0"/>
                        <a:t>3mm,6mm,12mm,20mm</a:t>
                      </a:r>
                    </a:p>
                  </a:txBody>
                  <a:tcPr/>
                </a:tc>
                <a:extLst>
                  <a:ext uri="{0D108BD9-81ED-4DB2-BD59-A6C34878D82A}">
                    <a16:rowId xmlns:a16="http://schemas.microsoft.com/office/drawing/2014/main" val="221669097"/>
                  </a:ext>
                </a:extLst>
              </a:tr>
              <a:tr h="370840">
                <a:tc>
                  <a:txBody>
                    <a:bodyPr/>
                    <a:lstStyle/>
                    <a:p>
                      <a:pPr algn="ctr"/>
                      <a:r>
                        <a:rPr lang="en-US" dirty="0"/>
                        <a:t>25 L</a:t>
                      </a:r>
                    </a:p>
                  </a:txBody>
                  <a:tcPr/>
                </a:tc>
                <a:tc>
                  <a:txBody>
                    <a:bodyPr/>
                    <a:lstStyle/>
                    <a:p>
                      <a:pPr algn="ctr"/>
                      <a:r>
                        <a:rPr lang="en-US" dirty="0"/>
                        <a:t>12mm,20mm</a:t>
                      </a:r>
                    </a:p>
                  </a:txBody>
                  <a:tcPr/>
                </a:tc>
                <a:extLst>
                  <a:ext uri="{0D108BD9-81ED-4DB2-BD59-A6C34878D82A}">
                    <a16:rowId xmlns:a16="http://schemas.microsoft.com/office/drawing/2014/main" val="3704374515"/>
                  </a:ext>
                </a:extLst>
              </a:tr>
            </a:tbl>
          </a:graphicData>
        </a:graphic>
      </p:graphicFrame>
      <p:pic>
        <p:nvPicPr>
          <p:cNvPr id="7" name="Picture 6" descr="A picture containing stove, window&#10;&#10;Description automatically generated">
            <a:extLst>
              <a:ext uri="{FF2B5EF4-FFF2-40B4-BE49-F238E27FC236}">
                <a16:creationId xmlns:a16="http://schemas.microsoft.com/office/drawing/2014/main" id="{B9F6F006-F1E7-DD4C-89AF-3B567D7CBA47}"/>
              </a:ext>
            </a:extLst>
          </p:cNvPr>
          <p:cNvPicPr>
            <a:picLocks noChangeAspect="1"/>
          </p:cNvPicPr>
          <p:nvPr/>
        </p:nvPicPr>
        <p:blipFill>
          <a:blip r:embed="rId2"/>
          <a:stretch>
            <a:fillRect/>
          </a:stretch>
        </p:blipFill>
        <p:spPr>
          <a:xfrm>
            <a:off x="1756556" y="3919856"/>
            <a:ext cx="7899400" cy="2438400"/>
          </a:xfrm>
          <a:prstGeom prst="rect">
            <a:avLst/>
          </a:prstGeom>
        </p:spPr>
      </p:pic>
    </p:spTree>
    <p:extLst>
      <p:ext uri="{BB962C8B-B14F-4D97-AF65-F5344CB8AC3E}">
        <p14:creationId xmlns:p14="http://schemas.microsoft.com/office/powerpoint/2010/main" val="3741485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6C619-F318-DA4F-83FA-21363692BD95}"/>
              </a:ext>
            </a:extLst>
          </p:cNvPr>
          <p:cNvSpPr>
            <a:spLocks noGrp="1"/>
          </p:cNvSpPr>
          <p:nvPr>
            <p:ph type="title"/>
          </p:nvPr>
        </p:nvSpPr>
        <p:spPr>
          <a:xfrm>
            <a:off x="838200" y="631825"/>
            <a:ext cx="10515600" cy="1325563"/>
          </a:xfrm>
        </p:spPr>
        <p:txBody>
          <a:bodyPr>
            <a:normAutofit/>
          </a:bodyPr>
          <a:lstStyle/>
          <a:p>
            <a:r>
              <a:rPr lang="en-US">
                <a:solidFill>
                  <a:schemeClr val="bg1"/>
                </a:solidFill>
              </a:rPr>
              <a:t>Sensing Requirements</a:t>
            </a:r>
          </a:p>
        </p:txBody>
      </p:sp>
      <p:cxnSp>
        <p:nvCxnSpPr>
          <p:cNvPr id="15" name="Straight Connector 9">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BF8BA8-70F4-304E-9D8D-32D3716A9682}"/>
              </a:ext>
            </a:extLst>
          </p:cNvPr>
          <p:cNvSpPr>
            <a:spLocks noGrp="1"/>
          </p:cNvSpPr>
          <p:nvPr>
            <p:ph idx="1"/>
          </p:nvPr>
        </p:nvSpPr>
        <p:spPr>
          <a:xfrm>
            <a:off x="838200" y="2269173"/>
            <a:ext cx="10515600" cy="3659988"/>
          </a:xfrm>
        </p:spPr>
        <p:txBody>
          <a:bodyPr>
            <a:normAutofit/>
          </a:bodyPr>
          <a:lstStyle/>
          <a:p>
            <a:pPr marL="0" indent="0">
              <a:buNone/>
            </a:pPr>
            <a:r>
              <a:rPr lang="en-US" sz="2400">
                <a:solidFill>
                  <a:schemeClr val="bg1"/>
                </a:solidFill>
              </a:rPr>
              <a:t>Robotic grippers can be equipped with :</a:t>
            </a:r>
          </a:p>
          <a:p>
            <a:r>
              <a:rPr lang="en-US" sz="2400">
                <a:solidFill>
                  <a:schemeClr val="bg1"/>
                </a:solidFill>
              </a:rPr>
              <a:t>proprioceptive sensors (e.g., Hall‐effect sensors, encoders, torque sensors, tendon tension sensors) to estimate position and velocity of the gripper elements, and with </a:t>
            </a:r>
          </a:p>
          <a:p>
            <a:r>
              <a:rPr lang="en-US" sz="2400">
                <a:solidFill>
                  <a:schemeClr val="bg1"/>
                </a:solidFill>
              </a:rPr>
              <a:t>exteroceptive sensors (e.g., pressure sensors, optical sensors, resistive and conductive sensors, electromagnetic sensors) to gather information about the objects. </a:t>
            </a:r>
          </a:p>
        </p:txBody>
      </p:sp>
    </p:spTree>
    <p:extLst>
      <p:ext uri="{BB962C8B-B14F-4D97-AF65-F5344CB8AC3E}">
        <p14:creationId xmlns:p14="http://schemas.microsoft.com/office/powerpoint/2010/main" val="581285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1367-E6FB-3C47-8151-D65978BF2AE1}"/>
              </a:ext>
            </a:extLst>
          </p:cNvPr>
          <p:cNvSpPr>
            <a:spLocks noGrp="1"/>
          </p:cNvSpPr>
          <p:nvPr>
            <p:ph type="title"/>
          </p:nvPr>
        </p:nvSpPr>
        <p:spPr>
          <a:xfrm>
            <a:off x="838200" y="365125"/>
            <a:ext cx="6254496" cy="1828800"/>
          </a:xfrm>
        </p:spPr>
        <p:txBody>
          <a:bodyPr>
            <a:normAutofit/>
          </a:bodyPr>
          <a:lstStyle/>
          <a:p>
            <a:r>
              <a:rPr lang="en-US"/>
              <a:t>Fin Ray Gripper</a:t>
            </a:r>
          </a:p>
        </p:txBody>
      </p:sp>
      <p:sp>
        <p:nvSpPr>
          <p:cNvPr id="3" name="Content Placeholder 2">
            <a:extLst>
              <a:ext uri="{FF2B5EF4-FFF2-40B4-BE49-F238E27FC236}">
                <a16:creationId xmlns:a16="http://schemas.microsoft.com/office/drawing/2014/main" id="{46F30CC1-66D9-9340-9589-66B4EBFA3B82}"/>
              </a:ext>
            </a:extLst>
          </p:cNvPr>
          <p:cNvSpPr>
            <a:spLocks noGrp="1"/>
          </p:cNvSpPr>
          <p:nvPr>
            <p:ph idx="1"/>
          </p:nvPr>
        </p:nvSpPr>
        <p:spPr>
          <a:xfrm>
            <a:off x="838200" y="2322576"/>
            <a:ext cx="6254496" cy="3858768"/>
          </a:xfrm>
        </p:spPr>
        <p:txBody>
          <a:bodyPr>
            <a:normAutofit/>
          </a:bodyPr>
          <a:lstStyle/>
          <a:p>
            <a:r>
              <a:rPr lang="en-US" sz="2400"/>
              <a:t>Flexible but sturdy connection of the joints allows the gripper fingers to adapt to the contours of a work piece.</a:t>
            </a:r>
          </a:p>
          <a:p>
            <a:r>
              <a:rPr lang="en-US" sz="2400"/>
              <a:t>Grippers based on this method are actuated by external servomotors providing rotation or parallel movements of the grasping parts.</a:t>
            </a:r>
          </a:p>
          <a:p>
            <a:r>
              <a:rPr lang="en-US" sz="2400"/>
              <a:t>When the structure touches an object, it bends, conforming to the surface, grasping in response to the reaction forces.</a:t>
            </a:r>
          </a:p>
          <a:p>
            <a:endParaRPr lang="en-US" sz="2400"/>
          </a:p>
        </p:txBody>
      </p:sp>
      <p:pic>
        <p:nvPicPr>
          <p:cNvPr id="5" name="Picture 4" descr="A picture containing indoor, table, desk, computer&#10;&#10;Description automatically generated">
            <a:extLst>
              <a:ext uri="{FF2B5EF4-FFF2-40B4-BE49-F238E27FC236}">
                <a16:creationId xmlns:a16="http://schemas.microsoft.com/office/drawing/2014/main" id="{BF0054F9-C092-FF4E-9345-CFDB316C33B4}"/>
              </a:ext>
            </a:extLst>
          </p:cNvPr>
          <p:cNvPicPr>
            <a:picLocks noChangeAspect="1"/>
          </p:cNvPicPr>
          <p:nvPr/>
        </p:nvPicPr>
        <p:blipFill rotWithShape="1">
          <a:blip r:embed="rId2"/>
          <a:srcRect l="40529" r="25305" b="-1"/>
          <a:stretch/>
        </p:blipFill>
        <p:spPr>
          <a:xfrm>
            <a:off x="7552266" y="10"/>
            <a:ext cx="4639733" cy="6857990"/>
          </a:xfrm>
          <a:prstGeom prst="rect">
            <a:avLst/>
          </a:prstGeom>
        </p:spPr>
      </p:pic>
    </p:spTree>
    <p:extLst>
      <p:ext uri="{BB962C8B-B14F-4D97-AF65-F5344CB8AC3E}">
        <p14:creationId xmlns:p14="http://schemas.microsoft.com/office/powerpoint/2010/main" val="202470637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A6602B-CADB-48C2-8885-B1E1586EF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25" y="381000"/>
            <a:ext cx="11080750" cy="57594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AAE16E-5A3E-9240-9081-83A2AD09EA53}"/>
              </a:ext>
            </a:extLst>
          </p:cNvPr>
          <p:cNvSpPr>
            <a:spLocks noGrp="1"/>
          </p:cNvSpPr>
          <p:nvPr>
            <p:ph type="title"/>
          </p:nvPr>
        </p:nvSpPr>
        <p:spPr>
          <a:xfrm>
            <a:off x="1288064" y="1049781"/>
            <a:ext cx="9637776" cy="1430696"/>
          </a:xfrm>
        </p:spPr>
        <p:txBody>
          <a:bodyPr>
            <a:normAutofit/>
          </a:bodyPr>
          <a:lstStyle/>
          <a:p>
            <a:r>
              <a:rPr lang="en-US">
                <a:solidFill>
                  <a:schemeClr val="bg1"/>
                </a:solidFill>
              </a:rPr>
              <a:t>Vacuum Based Soft Gripper</a:t>
            </a:r>
          </a:p>
        </p:txBody>
      </p:sp>
      <p:sp>
        <p:nvSpPr>
          <p:cNvPr id="3" name="Content Placeholder 2">
            <a:extLst>
              <a:ext uri="{FF2B5EF4-FFF2-40B4-BE49-F238E27FC236}">
                <a16:creationId xmlns:a16="http://schemas.microsoft.com/office/drawing/2014/main" id="{6FBEC679-F49C-CC41-9B61-2AF6763BCF7C}"/>
              </a:ext>
            </a:extLst>
          </p:cNvPr>
          <p:cNvSpPr>
            <a:spLocks noGrp="1"/>
          </p:cNvSpPr>
          <p:nvPr>
            <p:ph idx="1"/>
          </p:nvPr>
        </p:nvSpPr>
        <p:spPr>
          <a:xfrm>
            <a:off x="1288064" y="2618928"/>
            <a:ext cx="9637776" cy="3064321"/>
          </a:xfrm>
        </p:spPr>
        <p:txBody>
          <a:bodyPr>
            <a:normAutofit/>
          </a:bodyPr>
          <a:lstStyle/>
          <a:p>
            <a:r>
              <a:rPr lang="en-US" sz="2400">
                <a:solidFill>
                  <a:schemeClr val="bg1"/>
                </a:solidFill>
              </a:rPr>
              <a:t> Used for gripping objects of odd geometries and/or an unusual surface.</a:t>
            </a:r>
          </a:p>
          <a:p>
            <a:r>
              <a:rPr lang="en-US" sz="2400">
                <a:solidFill>
                  <a:schemeClr val="bg1"/>
                </a:solidFill>
              </a:rPr>
              <a:t>Each gripper has three gripping fingers and a vacuum cavity, all made in one piece, resulting in a simple and robust product. As it is vacuum-driven, the gripping force is easily adjusted and controlled by the applied vacuum level.</a:t>
            </a:r>
          </a:p>
          <a:p>
            <a:r>
              <a:rPr lang="en-US" sz="2400">
                <a:solidFill>
                  <a:schemeClr val="bg1"/>
                </a:solidFill>
              </a:rPr>
              <a:t>This soft gripper can grip objects with a diameter of up to 50 mm.</a:t>
            </a:r>
          </a:p>
        </p:txBody>
      </p:sp>
    </p:spTree>
    <p:extLst>
      <p:ext uri="{BB962C8B-B14F-4D97-AF65-F5344CB8AC3E}">
        <p14:creationId xmlns:p14="http://schemas.microsoft.com/office/powerpoint/2010/main" val="2593292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9D2C73-08B0-4F6B-A8E9-4651E6BDB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8DB88C-7EF2-487C-85D1-848F61F13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clock, sitting, table, green&#10;&#10;Description automatically generated">
            <a:extLst>
              <a:ext uri="{FF2B5EF4-FFF2-40B4-BE49-F238E27FC236}">
                <a16:creationId xmlns:a16="http://schemas.microsoft.com/office/drawing/2014/main" id="{BD75F659-BCEC-344C-9394-AEFDD4E643DA}"/>
              </a:ext>
            </a:extLst>
          </p:cNvPr>
          <p:cNvPicPr>
            <a:picLocks noChangeAspect="1"/>
          </p:cNvPicPr>
          <p:nvPr/>
        </p:nvPicPr>
        <p:blipFill rotWithShape="1">
          <a:blip r:embed="rId2"/>
          <a:srcRect l="4182" r="10719"/>
          <a:stretch/>
        </p:blipFill>
        <p:spPr>
          <a:xfrm>
            <a:off x="643467" y="643467"/>
            <a:ext cx="5372099" cy="5571066"/>
          </a:xfrm>
          <a:prstGeom prst="rect">
            <a:avLst/>
          </a:prstGeom>
        </p:spPr>
      </p:pic>
      <p:pic>
        <p:nvPicPr>
          <p:cNvPr id="7" name="Picture 6">
            <a:extLst>
              <a:ext uri="{FF2B5EF4-FFF2-40B4-BE49-F238E27FC236}">
                <a16:creationId xmlns:a16="http://schemas.microsoft.com/office/drawing/2014/main" id="{A9E7B470-5B3E-6D44-8F4C-1C2C923A3FC2}"/>
              </a:ext>
            </a:extLst>
          </p:cNvPr>
          <p:cNvPicPr>
            <a:picLocks noChangeAspect="1"/>
          </p:cNvPicPr>
          <p:nvPr/>
        </p:nvPicPr>
        <p:blipFill rotWithShape="1">
          <a:blip r:embed="rId3"/>
          <a:srcRect l="9407" r="13690" b="-1"/>
          <a:stretch/>
        </p:blipFill>
        <p:spPr>
          <a:xfrm>
            <a:off x="6176432" y="643467"/>
            <a:ext cx="5372100" cy="5571066"/>
          </a:xfrm>
          <a:prstGeom prst="rect">
            <a:avLst/>
          </a:prstGeom>
        </p:spPr>
      </p:pic>
    </p:spTree>
    <p:extLst>
      <p:ext uri="{BB962C8B-B14F-4D97-AF65-F5344CB8AC3E}">
        <p14:creationId xmlns:p14="http://schemas.microsoft.com/office/powerpoint/2010/main" val="3905786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B663-D35F-0449-99F7-3DDEAB31B44D}"/>
              </a:ext>
            </a:extLst>
          </p:cNvPr>
          <p:cNvSpPr>
            <a:spLocks noGrp="1"/>
          </p:cNvSpPr>
          <p:nvPr>
            <p:ph type="title"/>
          </p:nvPr>
        </p:nvSpPr>
        <p:spPr>
          <a:xfrm>
            <a:off x="838200" y="365125"/>
            <a:ext cx="6254496" cy="1828800"/>
          </a:xfrm>
        </p:spPr>
        <p:txBody>
          <a:bodyPr>
            <a:normAutofit/>
          </a:bodyPr>
          <a:lstStyle/>
          <a:p>
            <a:r>
              <a:rPr lang="en-US" dirty="0"/>
              <a:t>Air Powered Soft Robotic Gripper</a:t>
            </a:r>
          </a:p>
        </p:txBody>
      </p:sp>
      <p:sp>
        <p:nvSpPr>
          <p:cNvPr id="3" name="Content Placeholder 2">
            <a:extLst>
              <a:ext uri="{FF2B5EF4-FFF2-40B4-BE49-F238E27FC236}">
                <a16:creationId xmlns:a16="http://schemas.microsoft.com/office/drawing/2014/main" id="{C39B6AC5-6CC9-DF41-BBBB-F6C7FA36F319}"/>
              </a:ext>
            </a:extLst>
          </p:cNvPr>
          <p:cNvSpPr>
            <a:spLocks noGrp="1"/>
          </p:cNvSpPr>
          <p:nvPr>
            <p:ph idx="1"/>
          </p:nvPr>
        </p:nvSpPr>
        <p:spPr>
          <a:xfrm>
            <a:off x="838200" y="2322576"/>
            <a:ext cx="6254496" cy="3858768"/>
          </a:xfrm>
        </p:spPr>
        <p:txBody>
          <a:bodyPr>
            <a:normAutofit/>
          </a:bodyPr>
          <a:lstStyle/>
          <a:p>
            <a:r>
              <a:rPr lang="en-US" sz="1900"/>
              <a:t>CAD can be used to design a </a:t>
            </a:r>
            <a:r>
              <a:rPr lang="en-US" sz="1900" b="1"/>
              <a:t>mold</a:t>
            </a:r>
            <a:r>
              <a:rPr lang="en-US" sz="1900"/>
              <a:t> in the shape of the gripper user wants to build. </a:t>
            </a:r>
          </a:p>
          <a:p>
            <a:r>
              <a:rPr lang="en-US" sz="1900"/>
              <a:t>The mold is then filled with liquid silicone rubber. Eventually the rubber solidifies (this process is called </a:t>
            </a:r>
            <a:r>
              <a:rPr lang="en-US" sz="1900" b="1"/>
              <a:t>curing</a:t>
            </a:r>
            <a:r>
              <a:rPr lang="en-US" sz="1900"/>
              <a:t>) but is still soft and stretchy, which enables the robot to inflate like a balloon with air. The unique shape of the mold creates appendages that can bend, instead of just expanding like a regular balloon. This lets the appendages function as "fingers" for a gripping robot.</a:t>
            </a:r>
          </a:p>
          <a:p>
            <a:r>
              <a:rPr lang="en-US" sz="1900"/>
              <a:t>Click on this link for detailed explanation of the overall procedure in creating such grippers </a:t>
            </a:r>
            <a:r>
              <a:rPr lang="en-US" sz="1900">
                <a:hlinkClick r:id="rId2"/>
              </a:rPr>
              <a:t>https://www.instructables.com/id/Air-Powered-Soft-Robotic-Gripper/</a:t>
            </a:r>
            <a:endParaRPr lang="en-US" sz="1900"/>
          </a:p>
          <a:p>
            <a:endParaRPr lang="en-US" sz="1900"/>
          </a:p>
        </p:txBody>
      </p:sp>
      <p:pic>
        <p:nvPicPr>
          <p:cNvPr id="5" name="Picture 4" descr="A picture containing indoor, cup, bottle, table&#10;&#10;Description automatically generated">
            <a:extLst>
              <a:ext uri="{FF2B5EF4-FFF2-40B4-BE49-F238E27FC236}">
                <a16:creationId xmlns:a16="http://schemas.microsoft.com/office/drawing/2014/main" id="{D1DDDFDB-D98B-0945-9A49-A3C0FBAE251C}"/>
              </a:ext>
            </a:extLst>
          </p:cNvPr>
          <p:cNvPicPr>
            <a:picLocks noChangeAspect="1"/>
          </p:cNvPicPr>
          <p:nvPr/>
        </p:nvPicPr>
        <p:blipFill rotWithShape="1">
          <a:blip r:embed="rId3"/>
          <a:srcRect t="3924" r="-1" b="-1"/>
          <a:stretch/>
        </p:blipFill>
        <p:spPr>
          <a:xfrm>
            <a:off x="7552266" y="10"/>
            <a:ext cx="4639733" cy="6857990"/>
          </a:xfrm>
          <a:prstGeom prst="rect">
            <a:avLst/>
          </a:prstGeom>
        </p:spPr>
      </p:pic>
    </p:spTree>
    <p:extLst>
      <p:ext uri="{BB962C8B-B14F-4D97-AF65-F5344CB8AC3E}">
        <p14:creationId xmlns:p14="http://schemas.microsoft.com/office/powerpoint/2010/main" val="20697683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805</Words>
  <Application>Microsoft Macintosh PowerPoint</Application>
  <PresentationFormat>Widescreen</PresentationFormat>
  <Paragraphs>55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Finger/Gripper Attachments (06/05/2020</vt:lpstr>
      <vt:lpstr>Overview of this presentation:</vt:lpstr>
      <vt:lpstr>Hexcyl Cage Mesh Dimensions</vt:lpstr>
      <vt:lpstr>Seapa Cage Mesh Dimensions</vt:lpstr>
      <vt:lpstr>Sensing Requirements</vt:lpstr>
      <vt:lpstr>Fin Ray Gripper</vt:lpstr>
      <vt:lpstr>Vacuum Based Soft Gripper</vt:lpstr>
      <vt:lpstr>PowerPoint Presentation</vt:lpstr>
      <vt:lpstr>Air Powered Soft Robotic Gripper</vt:lpstr>
      <vt:lpstr>Disadvantages of using finger like gripper</vt:lpstr>
      <vt:lpstr>Solution - Particle Jamming</vt:lpstr>
      <vt:lpstr>Soft Robotic Gripper</vt:lpstr>
      <vt:lpstr>Progress(06/06/2020)</vt:lpstr>
      <vt:lpstr>Design 1 : Fingers with plates </vt:lpstr>
      <vt:lpstr>Design 2: Finger with a Spring system</vt:lpstr>
      <vt:lpstr>Design 3 : Fingers attached to a rod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Finger/Gripper Attachments (06/05/2020</dc:title>
  <dc:creator>Raghav Agarwal</dc:creator>
  <cp:lastModifiedBy>Raghav Agarwal</cp:lastModifiedBy>
  <cp:revision>1</cp:revision>
  <dcterms:created xsi:type="dcterms:W3CDTF">2020-06-06T19:30:32Z</dcterms:created>
  <dcterms:modified xsi:type="dcterms:W3CDTF">2020-06-06T19:34:22Z</dcterms:modified>
</cp:coreProperties>
</file>